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FED982-FF69-4008-8F8B-442782A5EC21}" v="1" dt="2025-11-25T17:25:36.9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11" autoAdjust="0"/>
    <p:restoredTop sz="94660"/>
  </p:normalViewPr>
  <p:slideViewPr>
    <p:cSldViewPr snapToGrid="0">
      <p:cViewPr varScale="1">
        <p:scale>
          <a:sx n="82" d="100"/>
          <a:sy n="82" d="100"/>
        </p:scale>
        <p:origin x="1133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n Wilson" userId="834d1fb7763f860e" providerId="LiveId" clId="{0FC9B3C4-AB91-4E4C-9454-F988B9C5AB73}"/>
    <pc:docChg chg="addSld delSld modSld">
      <pc:chgData name="Ian Wilson" userId="834d1fb7763f860e" providerId="LiveId" clId="{0FC9B3C4-AB91-4E4C-9454-F988B9C5AB73}" dt="2025-11-25T17:56:34.624" v="5" actId="2696"/>
      <pc:docMkLst>
        <pc:docMk/>
      </pc:docMkLst>
      <pc:sldChg chg="modSp mod">
        <pc:chgData name="Ian Wilson" userId="834d1fb7763f860e" providerId="LiveId" clId="{0FC9B3C4-AB91-4E4C-9454-F988B9C5AB73}" dt="2025-11-25T17:25:12.074" v="0" actId="1076"/>
        <pc:sldMkLst>
          <pc:docMk/>
          <pc:sldMk cId="836663789" sldId="259"/>
        </pc:sldMkLst>
        <pc:picChg chg="mod">
          <ac:chgData name="Ian Wilson" userId="834d1fb7763f860e" providerId="LiveId" clId="{0FC9B3C4-AB91-4E4C-9454-F988B9C5AB73}" dt="2025-11-25T17:25:12.074" v="0" actId="1076"/>
          <ac:picMkLst>
            <pc:docMk/>
            <pc:sldMk cId="836663789" sldId="259"/>
            <ac:picMk id="8" creationId="{BD4C9DC5-74E7-9057-6D65-B8260564070A}"/>
          </ac:picMkLst>
        </pc:picChg>
      </pc:sldChg>
      <pc:sldChg chg="addSp modSp new del mod">
        <pc:chgData name="Ian Wilson" userId="834d1fb7763f860e" providerId="LiveId" clId="{0FC9B3C4-AB91-4E4C-9454-F988B9C5AB73}" dt="2025-11-25T17:56:34.624" v="5" actId="2696"/>
        <pc:sldMkLst>
          <pc:docMk/>
          <pc:sldMk cId="2259641954" sldId="260"/>
        </pc:sldMkLst>
        <pc:graphicFrameChg chg="add mod modGraphic">
          <ac:chgData name="Ian Wilson" userId="834d1fb7763f860e" providerId="LiveId" clId="{0FC9B3C4-AB91-4E4C-9454-F988B9C5AB73}" dt="2025-11-25T17:25:43.744" v="4" actId="14100"/>
          <ac:graphicFrameMkLst>
            <pc:docMk/>
            <pc:sldMk cId="2259641954" sldId="260"/>
            <ac:graphicFrameMk id="2" creationId="{CBF5E52E-5C4F-4CE3-CA08-9961F89866C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6BDA7-1EFF-4003-B33F-93387735F258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785C2-71BA-4141-AD49-08DF16A75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164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785C2-71BA-4141-AD49-08DF16A7584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588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CFFDD-5465-729C-9318-514437E6A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FC8C8E-C202-B00B-F86B-1BB382640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0A92A-24D0-206E-6AC3-3E7F0B5D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98FA4-1390-5E11-0782-FEC086B7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69019-C2F2-1D13-AA98-926D62241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15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71975-9882-8D89-B12C-C751DED0A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DC97ED-46FD-7D24-9545-A01558032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0291D-A52F-43E2-D89B-C5611A1BC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93773-10DF-0E0C-2EC9-9FAB5D01A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805B9-96CC-C26B-7C78-320709C1E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561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49FD8A-C057-1DAE-E543-36EE565190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D21079-21F2-8108-F895-A2B13C411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FE7E7-E359-9432-B02F-78D6BC281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2A30A-DFBD-4A85-37D9-A588C16A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A169E-CE32-6856-EB82-0681F24B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594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A77C7-E656-3F61-2C32-0E752004B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5442B-0197-3BEA-9DBF-46E00EBCE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812D4-657C-2207-E9DB-1CB56EF01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C2059-3930-2E27-FD81-ACF5C8FDB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4744B-A4F2-2E4C-C5A0-2E72E03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7936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40091-1044-356D-D8EB-9B9DF6962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8BFFA-D7DA-B58B-724E-9634F65AB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89E78-E0D6-1319-2914-EFF8EF3D5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437EE-401E-02D0-0F8A-504588F95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D05EE-17A7-D0A6-EEEC-DC3F6E1CA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497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90E6D-A26B-4BE0-8B22-FDEDABEF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96800-82A1-F4EE-0A9B-E26798896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AEA9B2-A35B-B3B6-F377-9374AEBB3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951258-4BCD-8C05-7861-2E2A258FC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682D21-A16F-F1F2-66FB-CD871CE84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1A1CAB-E4BA-AB04-A033-E148D7AF8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481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212EA-F45C-BDB4-1D21-218801A60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E387F-2BCD-8E75-F900-C730F1093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CD825D-FF96-3669-0784-D39E8D262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E4B756-CC05-3159-CAF0-0E7673E312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DBC2D9-279A-CD0A-0DC6-CA7BD545BD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256D02-A936-B484-78C8-B38FF8760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245E35-40BC-7DBD-F2B7-71C011A6A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666313-E41F-D060-2A43-10358CECE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43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21561-44BD-A829-9313-A4569DBB1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8DAAA4-8D70-3E00-011D-3584354F2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0CD39A-7DE6-FE15-DE14-1D58705F5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9A1375-964E-EC49-1529-EE3CB461C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7365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39E623-BADA-6E6A-0BB8-B91D8A3D8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CF6E71-B6C4-BEF1-F73D-1F83A80E1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BE6A4A-446C-0724-9ED9-F1BD3051D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75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906E1-CA55-BF17-3562-9106F0D2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E85B3-6521-6BA4-7229-97253DB5E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2876F-5EA1-7E94-6BE5-62CC96A3B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0F6720-C46D-F5A3-E0B2-651BEE255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1F2B39-F929-63B7-1702-1C186963B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F71479-0663-4BA5-D219-E31E077B1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089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19411-3F35-EA61-D70E-90AC75114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F67DB2-90FF-ECD3-0736-C41CE4CDE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D51B53-BD1C-FB49-DC73-E8E3CAD62E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63BF2-8F5D-2EE6-6359-D968F0C5D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EFAE0-8582-C484-AA04-40AAAEC6D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714AB9-63A7-99C5-D1B7-4E4CA9C7F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464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21AF27-D991-36E0-395D-D66B8E7AF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F7F1A-BAD6-EB8A-36AB-2EC09C29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ACCBB-3C04-8C01-9AA0-66EEB9AB99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53AB4E-C647-4E65-971B-02A246FEB37D}" type="datetimeFigureOut">
              <a:rPr lang="en-GB" smtClean="0"/>
              <a:t>25/11/2025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1BF10-47FB-41FC-7973-1E26DEE207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3B601-FB27-7D18-F8B5-24E1FC790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124346-AFEA-4B26-8D48-1963C8ED55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434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B450B-C7CF-2235-9555-146634E05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E3DECA-E943-F715-8C93-143C7063A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394531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1153">
                  <a:extLst>
                    <a:ext uri="{9D8B030D-6E8A-4147-A177-3AD203B41FA5}">
                      <a16:colId xmlns:a16="http://schemas.microsoft.com/office/drawing/2014/main" val="1599750109"/>
                    </a:ext>
                  </a:extLst>
                </a:gridCol>
                <a:gridCol w="1935141">
                  <a:extLst>
                    <a:ext uri="{9D8B030D-6E8A-4147-A177-3AD203B41FA5}">
                      <a16:colId xmlns:a16="http://schemas.microsoft.com/office/drawing/2014/main" val="3814004056"/>
                    </a:ext>
                  </a:extLst>
                </a:gridCol>
                <a:gridCol w="1935141">
                  <a:extLst>
                    <a:ext uri="{9D8B030D-6E8A-4147-A177-3AD203B41FA5}">
                      <a16:colId xmlns:a16="http://schemas.microsoft.com/office/drawing/2014/main" val="3168410393"/>
                    </a:ext>
                  </a:extLst>
                </a:gridCol>
                <a:gridCol w="1935141">
                  <a:extLst>
                    <a:ext uri="{9D8B030D-6E8A-4147-A177-3AD203B41FA5}">
                      <a16:colId xmlns:a16="http://schemas.microsoft.com/office/drawing/2014/main" val="1858974028"/>
                    </a:ext>
                  </a:extLst>
                </a:gridCol>
                <a:gridCol w="1935141">
                  <a:extLst>
                    <a:ext uri="{9D8B030D-6E8A-4147-A177-3AD203B41FA5}">
                      <a16:colId xmlns:a16="http://schemas.microsoft.com/office/drawing/2014/main" val="3430502763"/>
                    </a:ext>
                  </a:extLst>
                </a:gridCol>
                <a:gridCol w="1935141">
                  <a:extLst>
                    <a:ext uri="{9D8B030D-6E8A-4147-A177-3AD203B41FA5}">
                      <a16:colId xmlns:a16="http://schemas.microsoft.com/office/drawing/2014/main" val="2129385653"/>
                    </a:ext>
                  </a:extLst>
                </a:gridCol>
                <a:gridCol w="1935141">
                  <a:extLst>
                    <a:ext uri="{9D8B030D-6E8A-4147-A177-3AD203B41FA5}">
                      <a16:colId xmlns:a16="http://schemas.microsoft.com/office/drawing/2014/main" val="1283731374"/>
                    </a:ext>
                  </a:extLst>
                </a:gridCol>
              </a:tblGrid>
              <a:tr h="116819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PURPOSE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Supporting, Developing &amp; Growing the Game of                                                                                            Rugby Union for the Enjoyment of Everyone in Berkshire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7143175"/>
                  </a:ext>
                </a:extLst>
              </a:tr>
              <a:tr h="525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AIMS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People First</a:t>
                      </a:r>
                      <a:endParaRPr lang="en-GB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dirty="0"/>
                        <a:t>Available to All</a:t>
                      </a:r>
                      <a:endParaRPr lang="en-GB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Promote</a:t>
                      </a:r>
                      <a:endParaRPr lang="en-GB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1022592"/>
                  </a:ext>
                </a:extLst>
              </a:tr>
              <a:tr h="14069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OBJECTIVES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  <a:p>
                      <a:pPr algn="l"/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US" sz="1200" dirty="0">
                          <a:latin typeface="Rockwell Extra Bold" panose="02060903040505020403" pitchFamily="18" charset="0"/>
                        </a:rPr>
                        <a:t>Wellbeing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dirty="0">
                          <a:latin typeface="+mn-lt"/>
                        </a:rPr>
                        <a:t>Support the necessary safeguarding and safe environment needed for everyone involved in rugby union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250000"/>
                        </a:lnSpc>
                      </a:pPr>
                      <a:r>
                        <a:rPr lang="en-US" sz="1200" dirty="0">
                          <a:latin typeface="Rockwell Extra Bold" panose="02060903040505020403" pitchFamily="18" charset="0"/>
                        </a:rPr>
                        <a:t>Satisfaction</a:t>
                      </a:r>
                    </a:p>
                    <a:p>
                      <a:pPr algn="ctr"/>
                      <a:r>
                        <a:rPr lang="en-GB" sz="1100" dirty="0"/>
                        <a:t>Ensure everyone involved in rugby union has a positive and enjoyable experience on and off the pitch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Rockwell Extra Bold" panose="02060903040505020403" pitchFamily="18" charset="0"/>
                        </a:rPr>
                        <a:t>Accessibility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100" dirty="0"/>
                        <a:t>Champion the access &amp; encourage involvement in all formats of rugby union for all those that wish to participate.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Rockwell Extra Bold" panose="02060903040505020403" pitchFamily="18" charset="0"/>
                        </a:rPr>
                        <a:t>Engagement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100" dirty="0"/>
                        <a:t>Understand the needs of all clubs and stakeholders and provide a robust, fresh set of two-way communication channels for all to use.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Rockwell Extra Bold" panose="02060903040505020403" pitchFamily="18" charset="0"/>
                        </a:rPr>
                        <a:t>Opportunities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100" dirty="0"/>
                        <a:t>Growth and Development of  Players, Coaches &amp; Volunteers through involvement, training, education and recognition.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Rockwell Extra Bold" panose="02060903040505020403" pitchFamily="18" charset="0"/>
                        </a:rPr>
                        <a:t>Fit for the Future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100" dirty="0"/>
                        <a:t>Provide the governance and oversight of both the Constituent Body and Clubs to ensure sustainability in all aspects for the future.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982812"/>
                  </a:ext>
                </a:extLst>
              </a:tr>
              <a:tr h="1963601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ACTIVITY</a:t>
                      </a:r>
                    </a:p>
                    <a:p>
                      <a:pPr algn="ctr"/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Provide Safeguarding governance to all clubs ensuring they each have a safeguarding officer &amp; complete annual audits.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Support all clubs in full player safety compliance with RFU Regulation 9.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Provide support to all clubs in Mental Health awareness &amp; education.</a:t>
                      </a:r>
                      <a:endParaRPr lang="en-GB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Work with Berkshire Referees Society to increase the number of active referees.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Better visibility of discipline cases across County.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Better pitch side behavior campaign. 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Promote &amp; provide support to all clubs to run teams in all formats of the game.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Develop a County Inclusion &amp; Diversity Programme.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Continue to support under-represented rugby.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Improve engagement with all clubs 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Refresh all aspects of the County’s Website and social media offering &amp; re-launch.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Design an engagement programme aimed at Schools &amp; Universities.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Launch County accredited coaching development programme.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Communicate clearly the pathway to representative rugby at all levels.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Grow the number of Volunteers.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Launch County returning players events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Provide support &amp; governance to all clubs in line with RFU regulation 5. 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Produce &amp; publish full County budgets.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Grow number of sponsors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Design &amp; develop a County commercial marketing plan.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Grow numbers of registered players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928903"/>
                  </a:ext>
                </a:extLst>
              </a:tr>
              <a:tr h="1793525">
                <a:tc>
                  <a:txBody>
                    <a:bodyPr/>
                    <a:lstStyle/>
                    <a:p>
                      <a:pPr algn="ctr"/>
                      <a:r>
                        <a:rPr lang="en-US" sz="1200" cap="small" baseline="0" dirty="0">
                          <a:solidFill>
                            <a:schemeClr val="bg1"/>
                          </a:solidFill>
                        </a:rPr>
                        <a:t>KEY PERFORMANCE INDICATORS</a:t>
                      </a:r>
                      <a:endParaRPr lang="en-GB" sz="1200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100% compliance with RFU Regulation 9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100% 0f clubs to have a Safeguarding Officer &amp; Rugby Safe Lead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100% completion of Safeguarding audits by clubs.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10% increase of active referees year on year.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50% reduction of incidents reported to the Disciplinary Committee.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All clubs to have a Pitch side behavior policy published and visible.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100% of clubs offering inclusive playing opportunities.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Offer annual event to the clubs to recognise Inclusion &amp; Diversity in rugby.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Run 3 Recognition events per year.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Increase all online engagement metrics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Run a ‘how are we doing’ survey.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Launch engagement event with Schools &amp; Universities.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Deliver one County accredited Coaching Conference.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Deliver County accredited CPD Sessions.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Run 4 returning player/students' events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Year on Year success for representative teams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100% of clubs completing accounts.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6 key County sponsors.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5% increase in registered players.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/>
                        <a:t>5% increase in Women &amp; Girls players.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dirty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dirty="0"/>
                    </a:p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433563"/>
                  </a:ext>
                </a:extLst>
              </a:tr>
            </a:tbl>
          </a:graphicData>
        </a:graphic>
      </p:graphicFrame>
      <p:pic>
        <p:nvPicPr>
          <p:cNvPr id="8" name="Picture 7" descr="A blue and white logo">
            <a:extLst>
              <a:ext uri="{FF2B5EF4-FFF2-40B4-BE49-F238E27FC236}">
                <a16:creationId xmlns:a16="http://schemas.microsoft.com/office/drawing/2014/main" id="{BD4C9DC5-74E7-9057-6D65-B826056407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168" y="-429209"/>
            <a:ext cx="2035832" cy="129186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6663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526</Words>
  <Application>Microsoft Office PowerPoint</Application>
  <PresentationFormat>Widescreen</PresentationFormat>
  <Paragraphs>66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Rockwell Extra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Ian Wilson</dc:creator>
  <cp:lastModifiedBy>Ian Wilson</cp:lastModifiedBy>
  <cp:revision>1</cp:revision>
  <dcterms:created xsi:type="dcterms:W3CDTF">2024-11-07T11:21:42Z</dcterms:created>
  <dcterms:modified xsi:type="dcterms:W3CDTF">2025-11-25T17:56:38Z</dcterms:modified>
</cp:coreProperties>
</file>